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0" r:id="rId5"/>
    <p:sldId id="258" r:id="rId6"/>
    <p:sldId id="264" r:id="rId7"/>
    <p:sldId id="259" r:id="rId8"/>
    <p:sldId id="265" r:id="rId9"/>
    <p:sldId id="263" r:id="rId10"/>
    <p:sldId id="266" r:id="rId11"/>
    <p:sldId id="273" r:id="rId12"/>
    <p:sldId id="274" r:id="rId13"/>
    <p:sldId id="278" r:id="rId14"/>
    <p:sldId id="282" r:id="rId15"/>
    <p:sldId id="279" r:id="rId16"/>
    <p:sldId id="280" r:id="rId17"/>
    <p:sldId id="281" r:id="rId18"/>
    <p:sldId id="261" r:id="rId19"/>
    <p:sldId id="267" r:id="rId20"/>
    <p:sldId id="268" r:id="rId21"/>
    <p:sldId id="269" r:id="rId22"/>
    <p:sldId id="270" r:id="rId23"/>
    <p:sldId id="271" r:id="rId24"/>
    <p:sldId id="275" r:id="rId25"/>
    <p:sldId id="276" r:id="rId26"/>
    <p:sldId id="277" r:id="rId27"/>
    <p:sldId id="262" r:id="rId28"/>
    <p:sldId id="27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F83-91FD-4DF3-B00E-D6B34AA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E915-C769-4E4B-8CD5-072FB248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88A2-0C04-4095-98FC-85D2DE7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15A2-3151-4F01-ACE9-1488F525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634F-B039-4F9A-9E51-E353E1E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06C6-CD1D-47D3-A68C-E1456D6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2255-2B42-4718-9A03-30711DE31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DD3D-A661-43CA-BBBB-7ECC770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8C6E-1D9C-4520-8AA8-E10DB518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3CF7-598F-4654-8C35-738A4C9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B91AD-21B5-4C41-BD38-32CCB8664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5F9F-F6F3-41E5-A969-116B2E8EA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C45D-7EFA-43BB-99F5-62138006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DE6-0B5F-4EEE-943B-88748F0F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C16C-2B53-4D07-9512-BB9A95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E224-0E35-4509-A56D-3C468EB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D83-1CFE-4A84-9226-5BE9BA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0138-27AC-42F9-BA14-D5BA484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2A0A-FFE7-42EF-AAE4-6B15DED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99F5-584E-4B75-840F-84BD97A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2153-B19B-4AED-9EB1-46F5A7D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D481-F5DF-48E4-854A-B4ABB52D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678D-F2B6-4194-87F0-1D6BA6C0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24A2-1713-4717-ADEA-D7FB41BA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7BC3-7393-4FF0-AA7F-5E66A5F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B83-2D80-41B2-97B2-5AB1FD5B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B950-D98C-46DF-808B-BC2641A54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B8B6-BD7B-4EB1-A3A8-12699125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E333-52F3-4C09-8C31-5D48B39B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C329-BBA7-4352-A668-01FA046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0B4B-BAAE-4F4C-81D1-7C9084C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3688-FE75-4C62-880C-CB01007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3070-3F58-4A86-A1B5-4526409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12A3-1174-4FB8-9D41-AFFAA5CD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C123A-0BE8-4360-813E-8A7DDBD2B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C9C78-34D3-4FA0-9974-45876DF18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F827-8421-4089-997F-56B7DB4F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2E628-9E08-4ABD-AD59-6784320A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9C342-D4DE-47C9-B07A-E2F17A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4AD-3810-4518-B0CA-29E9F68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56832-A88A-4B9B-9349-80368197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3561-5A52-4BCD-B7E2-92C3A85E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3C-20A1-4762-8A82-A8B7D9B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03A5A-9F60-4CA6-B02D-4719696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6D34-75B6-43E6-80CD-84CAC1C2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F5C2-DC27-4568-ACCB-EE2CCC1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272-F22A-4A1C-B9D9-AF543EA2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AEE7-B035-4DA3-A83F-37CE6F2A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93648-0FBD-44D5-AEB5-906A2220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C2502-C328-4D0C-BA50-FFFE8FAF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7C1-284D-413C-B752-000C73F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AAB2-E428-463B-A2C1-89F9A4C1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C738-388C-4AD7-A065-7609A9C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7629-1FD2-4EDA-BD15-15576B52A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9D440-B300-4BAF-A4F9-07D96DAB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9636-6B2A-41B9-A463-6F2DA8A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481E-F6F9-4D2D-BCF0-D9AD979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C75B-53E0-4C75-81E1-D745947D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11322-B095-4849-8B2D-FE43384C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4E4-E81D-48E1-945F-DD2226E2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91B8-77DD-48E6-A60C-D4B1B9F8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6D6D-9434-4237-8651-B6B0C15B46C8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9EED-8D24-4572-9D2B-6476BA95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0312-6A38-403F-8A87-EC153452D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6.jp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4.pn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22.gif"/><Relationship Id="rId5" Type="http://schemas.openxmlformats.org/officeDocument/2006/relationships/image" Target="../media/image6.wmf"/><Relationship Id="rId15" Type="http://schemas.openxmlformats.org/officeDocument/2006/relationships/image" Target="../media/image13.wmf"/><Relationship Id="rId10" Type="http://schemas.openxmlformats.org/officeDocument/2006/relationships/image" Target="../media/image21.jpeg"/><Relationship Id="rId4" Type="http://schemas.openxmlformats.org/officeDocument/2006/relationships/image" Target="../media/image17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5.jpg"/><Relationship Id="rId18" Type="http://schemas.openxmlformats.org/officeDocument/2006/relationships/image" Target="../media/image11.jpeg"/><Relationship Id="rId3" Type="http://schemas.openxmlformats.org/officeDocument/2006/relationships/image" Target="../media/image27.jpeg"/><Relationship Id="rId7" Type="http://schemas.openxmlformats.org/officeDocument/2006/relationships/image" Target="../media/image29.png"/><Relationship Id="rId12" Type="http://schemas.openxmlformats.org/officeDocument/2006/relationships/image" Target="../media/image17.jpeg"/><Relationship Id="rId17" Type="http://schemas.openxmlformats.org/officeDocument/2006/relationships/image" Target="../media/image34.jpeg"/><Relationship Id="rId2" Type="http://schemas.openxmlformats.org/officeDocument/2006/relationships/image" Target="../media/image26.jpe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5" Type="http://schemas.openxmlformats.org/officeDocument/2006/relationships/image" Target="../media/image33.jpeg"/><Relationship Id="rId10" Type="http://schemas.openxmlformats.org/officeDocument/2006/relationships/image" Target="../media/image32.gif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41B4-971B-406F-A5EB-5661C3D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941" y="80434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Framework systemic incentives: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DARPA / NATO System of Systems framework based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lexicon library with 300 + use cases, thousands of message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alpha-numeric brevity OPSCODES are mapped to symbol sets (A.I.)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NATO bases are cities transact everything described by Host Nation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Agreements easily converted to Service Level Agreement smart contracts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EPOCHS: all things internet, net of money are formed using: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Epoch time cycles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Syntax (not) used / during epoch time cycles as instructions (if, then, else)</a:t>
            </a:r>
          </a:p>
        </p:txBody>
      </p:sp>
      <p:pic>
        <p:nvPicPr>
          <p:cNvPr id="1026" name="Picture 2" descr="Genesis block - definition and example - Market Business News">
            <a:extLst>
              <a:ext uri="{FF2B5EF4-FFF2-40B4-BE49-F238E27FC236}">
                <a16:creationId xmlns:a16="http://schemas.microsoft.com/office/drawing/2014/main" id="{65440329-866F-4B01-98C3-981A7345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3" y="1877162"/>
            <a:ext cx="2441715" cy="19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AA2BC-C47A-4AD4-8CA9-0712C5F9FC36}"/>
              </a:ext>
            </a:extLst>
          </p:cNvPr>
          <p:cNvSpPr txBox="1"/>
          <p:nvPr/>
        </p:nvSpPr>
        <p:spPr>
          <a:xfrm>
            <a:off x="466032" y="5163389"/>
            <a:ext cx="902202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“In the beginning (of time), there was the word” (syntax)</a:t>
            </a:r>
          </a:p>
        </p:txBody>
      </p:sp>
      <p:pic>
        <p:nvPicPr>
          <p:cNvPr id="1028" name="Picture 4" descr="Bitcoin Internal">
            <a:extLst>
              <a:ext uri="{FF2B5EF4-FFF2-40B4-BE49-F238E27FC236}">
                <a16:creationId xmlns:a16="http://schemas.microsoft.com/office/drawing/2014/main" id="{76825D16-989F-4A45-90AD-47822FE1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5" y="0"/>
            <a:ext cx="2441715" cy="1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73F2EBA-23F5-43E1-9514-FB120D167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3" r="82340"/>
          <a:stretch/>
        </p:blipFill>
        <p:spPr>
          <a:xfrm>
            <a:off x="9750284" y="3744463"/>
            <a:ext cx="2441715" cy="3113537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AD45414-ED52-40C7-BC65-C565A4610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34936" b="51090"/>
          <a:stretch/>
        </p:blipFill>
        <p:spPr>
          <a:xfrm>
            <a:off x="518785" y="5783836"/>
            <a:ext cx="4198287" cy="106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20B3B-FFAA-4265-8807-7FE90991C77B}"/>
              </a:ext>
            </a:extLst>
          </p:cNvPr>
          <p:cNvSpPr txBox="1"/>
          <p:nvPr/>
        </p:nvSpPr>
        <p:spPr>
          <a:xfrm>
            <a:off x="0" y="0"/>
            <a:ext cx="9728176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ECO Economic Epochs: Eco incentives integral to System of System </a:t>
            </a:r>
            <a:r>
              <a:rPr lang="en-US" sz="1600" dirty="0" err="1">
                <a:latin typeface="Arial Black" panose="020B0A04020102020204" pitchFamily="34" charset="0"/>
              </a:rPr>
              <a:t>SoS</a:t>
            </a:r>
            <a:r>
              <a:rPr lang="en-US" sz="1600" dirty="0">
                <a:latin typeface="Arial Black" panose="020B0A04020102020204" pitchFamily="34" charset="0"/>
              </a:rPr>
              <a:t> Frameworks</a:t>
            </a:r>
          </a:p>
        </p:txBody>
      </p:sp>
      <p:pic>
        <p:nvPicPr>
          <p:cNvPr id="12" name="Picture 6" descr="SYNTAX DLSU (@syntaxdlsu) | Twitter">
            <a:extLst>
              <a:ext uri="{FF2B5EF4-FFF2-40B4-BE49-F238E27FC236}">
                <a16:creationId xmlns:a16="http://schemas.microsoft.com/office/drawing/2014/main" id="{44B2B004-4599-4E31-979C-5FA85ED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01" y="5793374"/>
            <a:ext cx="1006337" cy="10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9102B83F-8C37-487A-AC03-97FB68C5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2" y="5783836"/>
            <a:ext cx="1208943" cy="1066455"/>
          </a:xfrm>
          <a:prstGeom prst="rect">
            <a:avLst/>
          </a:prstGeom>
        </p:spPr>
      </p:pic>
      <p:pic>
        <p:nvPicPr>
          <p:cNvPr id="16" name="Picture 1956" descr="w_01zlzi[1]">
            <a:extLst>
              <a:ext uri="{FF2B5EF4-FFF2-40B4-BE49-F238E27FC236}">
                <a16:creationId xmlns:a16="http://schemas.microsoft.com/office/drawing/2014/main" id="{10939804-A8D4-44E6-B8F1-2CD17EF6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41" y="3274603"/>
            <a:ext cx="1156612" cy="126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limate change cartoon sad planet earth hourglass Vector Image">
            <a:extLst>
              <a:ext uri="{FF2B5EF4-FFF2-40B4-BE49-F238E27FC236}">
                <a16:creationId xmlns:a16="http://schemas.microsoft.com/office/drawing/2014/main" id="{54AD4F5F-E515-4A42-A907-0854E7E4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0385" r="10813" b="16218"/>
          <a:stretch/>
        </p:blipFill>
        <p:spPr bwMode="auto">
          <a:xfrm>
            <a:off x="5971790" y="5787690"/>
            <a:ext cx="1244111" cy="1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heart_global">
            <a:extLst>
              <a:ext uri="{FF2B5EF4-FFF2-40B4-BE49-F238E27FC236}">
                <a16:creationId xmlns:a16="http://schemas.microsoft.com/office/drawing/2014/main" id="{342A8801-3575-4B90-A449-63D12C910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400"/>
          <a:stretch/>
        </p:blipFill>
        <p:spPr bwMode="auto">
          <a:xfrm>
            <a:off x="8128488" y="346262"/>
            <a:ext cx="1630460" cy="149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8EEE93-5AEE-4AF3-95BE-ECD0E09C5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75" y="420729"/>
            <a:ext cx="1922384" cy="1281590"/>
          </a:xfrm>
          <a:prstGeom prst="rect">
            <a:avLst/>
          </a:prstGeom>
        </p:spPr>
      </p:pic>
      <p:pic>
        <p:nvPicPr>
          <p:cNvPr id="17" name="Picture 77" descr="JKUTI1Ps_normal">
            <a:extLst>
              <a:ext uri="{FF2B5EF4-FFF2-40B4-BE49-F238E27FC236}">
                <a16:creationId xmlns:a16="http://schemas.microsoft.com/office/drawing/2014/main" id="{958BF058-B15D-47A8-A0E9-EC7BB0B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1" y="1442036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2" descr="ANd9GcQTvaDnC5PecRtWptpQ4kNwHvylBZtQ5KFpN3z-X3J9K_Ek2rbU">
            <a:extLst>
              <a:ext uri="{FF2B5EF4-FFF2-40B4-BE49-F238E27FC236}">
                <a16:creationId xmlns:a16="http://schemas.microsoft.com/office/drawing/2014/main" id="{22338EB1-B4D4-4EE5-974E-F0E61939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831" y="1442037"/>
            <a:ext cx="472169" cy="4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JKUTI1Ps_normal">
            <a:extLst>
              <a:ext uri="{FF2B5EF4-FFF2-40B4-BE49-F238E27FC236}">
                <a16:creationId xmlns:a16="http://schemas.microsoft.com/office/drawing/2014/main" id="{786CB590-F892-4DBC-91E1-C3BABA2C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503" y="1449150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56" descr="w_01zlzi[1]">
            <a:extLst>
              <a:ext uri="{FF2B5EF4-FFF2-40B4-BE49-F238E27FC236}">
                <a16:creationId xmlns:a16="http://schemas.microsoft.com/office/drawing/2014/main" id="{870F9C92-ABAC-4B43-958B-546D93A3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71" y="90934"/>
            <a:ext cx="387374" cy="4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2" descr="ANd9GcQTvaDnC5PecRtWptpQ4kNwHvylBZtQ5KFpN3z-X3J9K_Ek2rbU">
            <a:extLst>
              <a:ext uri="{FF2B5EF4-FFF2-40B4-BE49-F238E27FC236}">
                <a16:creationId xmlns:a16="http://schemas.microsoft.com/office/drawing/2014/main" id="{A93A614D-7434-410C-97E6-EF2AD6A4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645" y="1342995"/>
            <a:ext cx="378106" cy="30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03" descr="rgfiahjg[1]">
            <a:extLst>
              <a:ext uri="{FF2B5EF4-FFF2-40B4-BE49-F238E27FC236}">
                <a16:creationId xmlns:a16="http://schemas.microsoft.com/office/drawing/2014/main" id="{7FB90A74-F22A-4A86-A92B-393BC04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21" y="1495288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03" descr="rgfiahjg[1]">
            <a:extLst>
              <a:ext uri="{FF2B5EF4-FFF2-40B4-BE49-F238E27FC236}">
                <a16:creationId xmlns:a16="http://schemas.microsoft.com/office/drawing/2014/main" id="{02D02762-4DD9-4E85-B399-52996364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10" y="1431405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4" descr="MC900338732[1]">
            <a:extLst>
              <a:ext uri="{FF2B5EF4-FFF2-40B4-BE49-F238E27FC236}">
                <a16:creationId xmlns:a16="http://schemas.microsoft.com/office/drawing/2014/main" id="{55E73E30-2E43-42E9-A3FF-E518925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769" y="1092283"/>
            <a:ext cx="560043" cy="59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87C6C-8C6A-4ABF-9409-42EE7A1E1D28}"/>
              </a:ext>
            </a:extLst>
          </p:cNvPr>
          <p:cNvSpPr txBox="1"/>
          <p:nvPr/>
        </p:nvSpPr>
        <p:spPr>
          <a:xfrm>
            <a:off x="8684736" y="5472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SOS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EB132278-7E7A-4F51-9106-0C2DDFD6A2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38" y="5773650"/>
            <a:ext cx="1252215" cy="1074163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6" name="Picture 38" descr="MC900133529[1]">
            <a:extLst>
              <a:ext uri="{FF2B5EF4-FFF2-40B4-BE49-F238E27FC236}">
                <a16:creationId xmlns:a16="http://schemas.microsoft.com/office/drawing/2014/main" id="{DDDB8F7A-2582-414B-8667-438F9253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13" y="496404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8" descr="MC900133529[1]">
            <a:extLst>
              <a:ext uri="{FF2B5EF4-FFF2-40B4-BE49-F238E27FC236}">
                <a16:creationId xmlns:a16="http://schemas.microsoft.com/office/drawing/2014/main" id="{0C8394B0-D040-481A-9846-903C67B9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327" y="475396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8" descr="MC900133529[1]">
            <a:extLst>
              <a:ext uri="{FF2B5EF4-FFF2-40B4-BE49-F238E27FC236}">
                <a16:creationId xmlns:a16="http://schemas.microsoft.com/office/drawing/2014/main" id="{8A2AF237-C1DE-4E9E-B2CA-23A2BBE5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75" y="643777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2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78AD8-15F1-495C-BAA6-496F7E2A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F8CB80D-893A-452E-847B-6E5A088E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071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DC145-F35B-4BDE-962D-8E235E61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ACBF913-A7EC-4401-8AC2-0BEA58F8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703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2041052-8DF5-40CF-B818-D0CBBA12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54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4748E-252A-49CD-8FF5-244F5A0A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57BED5-BDF7-474C-912B-A1D46ABC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4F8E09E-90FE-47DB-8D6F-A03E61D0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95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8CBD3B7-A6E5-4E58-AF3E-FB578DAF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3920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80E372-8FFE-4273-B58B-E984B7C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052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508-D95D-4241-88DD-6593EF36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6481" y="-142793"/>
            <a:ext cx="9144000" cy="11057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Time Cycles /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9866-0759-4F2C-A03C-1961D0E25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0" y="1076030"/>
            <a:ext cx="7767732" cy="5955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 / Internet of Money building blocks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E7441-2A51-4F15-9994-E5299662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69" y="3403222"/>
            <a:ext cx="3469149" cy="335327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43E18-1456-4784-9CE7-257E365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" y="1719391"/>
            <a:ext cx="7624104" cy="49625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10" descr="bitcoin-blockchain">
            <a:extLst>
              <a:ext uri="{FF2B5EF4-FFF2-40B4-BE49-F238E27FC236}">
                <a16:creationId xmlns:a16="http://schemas.microsoft.com/office/drawing/2014/main" id="{3703B1E2-6417-4A5B-8ABB-0B2C8F9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5" y="1730983"/>
            <a:ext cx="2870589" cy="117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56" descr="w_01zlzi[1]">
            <a:extLst>
              <a:ext uri="{FF2B5EF4-FFF2-40B4-BE49-F238E27FC236}">
                <a16:creationId xmlns:a16="http://schemas.microsoft.com/office/drawing/2014/main" id="{F7BCDA07-C669-4629-B049-65081A1E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08" y="5249570"/>
            <a:ext cx="814145" cy="8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DACA2320-D58C-4083-B85F-2F7F7185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805"/>
            <a:ext cx="954157" cy="8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SYNTAX DLSU (@syntaxdlsu) | Twitter">
            <a:extLst>
              <a:ext uri="{FF2B5EF4-FFF2-40B4-BE49-F238E27FC236}">
                <a16:creationId xmlns:a16="http://schemas.microsoft.com/office/drawing/2014/main" id="{C255DFF8-9E8C-4EAD-AB72-9B096074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7" y="1"/>
            <a:ext cx="1020302" cy="11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3" descr="CryptoNotify">
            <a:extLst>
              <a:ext uri="{FF2B5EF4-FFF2-40B4-BE49-F238E27FC236}">
                <a16:creationId xmlns:a16="http://schemas.microsoft.com/office/drawing/2014/main" id="{ED96E736-6E84-4099-B629-677912E2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08" y="1730983"/>
            <a:ext cx="929536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E2E40FD-B463-471C-80EE-464347E47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83" y="0"/>
            <a:ext cx="4508065" cy="3477744"/>
          </a:xfrm>
          <a:prstGeom prst="rect">
            <a:avLst/>
          </a:prstGeom>
        </p:spPr>
      </p:pic>
      <p:pic>
        <p:nvPicPr>
          <p:cNvPr id="17" name="Picture 4" descr="Task">
            <a:extLst>
              <a:ext uri="{FF2B5EF4-FFF2-40B4-BE49-F238E27FC236}">
                <a16:creationId xmlns:a16="http://schemas.microsoft.com/office/drawing/2014/main" id="{90686545-7AFA-4E62-B6CD-95516E1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953436"/>
            <a:ext cx="681139" cy="64460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6555-E4A5-417F-A5E4-3DAD2354F74E}"/>
              </a:ext>
            </a:extLst>
          </p:cNvPr>
          <p:cNvSpPr txBox="1"/>
          <p:nvPr/>
        </p:nvSpPr>
        <p:spPr>
          <a:xfrm>
            <a:off x="4059140" y="40551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  <a:p>
            <a:r>
              <a:rPr lang="en-US" b="1" dirty="0"/>
              <a:t>Function</a:t>
            </a:r>
          </a:p>
        </p:txBody>
      </p:sp>
      <p:pic>
        <p:nvPicPr>
          <p:cNvPr id="18" name="Picture 6" descr="SYNTAX DLSU (@syntaxdlsu) | Twitter">
            <a:extLst>
              <a:ext uri="{FF2B5EF4-FFF2-40B4-BE49-F238E27FC236}">
                <a16:creationId xmlns:a16="http://schemas.microsoft.com/office/drawing/2014/main" id="{FFDEB14F-4CFE-446B-B07A-2BC99726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3953436"/>
            <a:ext cx="1033669" cy="11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9" descr="th?id=HN">
            <a:extLst>
              <a:ext uri="{FF2B5EF4-FFF2-40B4-BE49-F238E27FC236}">
                <a16:creationId xmlns:a16="http://schemas.microsoft.com/office/drawing/2014/main" id="{7D2A48CA-9207-400D-922A-6D1B9F98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10" y="3507089"/>
            <a:ext cx="1088490" cy="17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415D6-3791-4D34-9B15-0FB7292C62BE}"/>
              </a:ext>
            </a:extLst>
          </p:cNvPr>
          <p:cNvSpPr txBox="1"/>
          <p:nvPr/>
        </p:nvSpPr>
        <p:spPr>
          <a:xfrm>
            <a:off x="11040990" y="3674708"/>
            <a:ext cx="118776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OPSCODE</a:t>
            </a:r>
          </a:p>
          <a:p>
            <a:r>
              <a:rPr lang="en-US" sz="1600" dirty="0"/>
              <a:t>Brevity</a:t>
            </a:r>
          </a:p>
          <a:p>
            <a:r>
              <a:rPr lang="en-US" sz="1600" dirty="0"/>
              <a:t>Codes  </a:t>
            </a:r>
          </a:p>
          <a:p>
            <a:r>
              <a:rPr lang="en-US" sz="1600" dirty="0"/>
              <a:t>Mapped</a:t>
            </a:r>
          </a:p>
          <a:p>
            <a:r>
              <a:rPr lang="en-US" sz="1600" dirty="0"/>
              <a:t>To </a:t>
            </a:r>
          </a:p>
          <a:p>
            <a:r>
              <a:rPr lang="en-US" sz="1600" dirty="0"/>
              <a:t>Symbol Sets</a:t>
            </a:r>
          </a:p>
          <a:p>
            <a:endParaRPr lang="en-US" dirty="0"/>
          </a:p>
        </p:txBody>
      </p:sp>
      <p:pic>
        <p:nvPicPr>
          <p:cNvPr id="23" name="Picture 1956" descr="w_01zlzi[1]">
            <a:extLst>
              <a:ext uri="{FF2B5EF4-FFF2-40B4-BE49-F238E27FC236}">
                <a16:creationId xmlns:a16="http://schemas.microsoft.com/office/drawing/2014/main" id="{CD92BCC6-755A-42F7-BAD5-B078601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97" y="4731027"/>
            <a:ext cx="673692" cy="61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E79768D0-7378-4A4C-BC2F-06D7D48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73" y="4451468"/>
            <a:ext cx="342687" cy="5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F1856-994E-454C-82AD-CE2380D12F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5200" r="7177"/>
          <a:stretch/>
        </p:blipFill>
        <p:spPr>
          <a:xfrm>
            <a:off x="11698379" y="4125462"/>
            <a:ext cx="470881" cy="326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7707C-F9A8-4AC5-8619-34D6D3A96952}"/>
              </a:ext>
            </a:extLst>
          </p:cNvPr>
          <p:cNvSpPr txBox="1"/>
          <p:nvPr/>
        </p:nvSpPr>
        <p:spPr>
          <a:xfrm>
            <a:off x="11891058" y="406218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C939-2573-4F8C-8434-E135C414A5D3}"/>
              </a:ext>
            </a:extLst>
          </p:cNvPr>
          <p:cNvSpPr txBox="1"/>
          <p:nvPr/>
        </p:nvSpPr>
        <p:spPr>
          <a:xfrm>
            <a:off x="3073180" y="6078772"/>
            <a:ext cx="36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GENESIS TIME STAMP / Genesis Block</a:t>
            </a:r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0E39065-D439-476B-96FA-B179B642C36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4"/>
          <a:stretch/>
        </p:blipFill>
        <p:spPr>
          <a:xfrm>
            <a:off x="120572" y="5348578"/>
            <a:ext cx="3000315" cy="1333393"/>
          </a:xfrm>
          <a:prstGeom prst="rect">
            <a:avLst/>
          </a:prstGeom>
        </p:spPr>
      </p:pic>
      <p:pic>
        <p:nvPicPr>
          <p:cNvPr id="25" name="Picture 4" descr="https://tse1.mm.bing.net/th?&amp;id=JN.FPkeCEraZrvjpUCdamq1zQ&amp;w=300&amp;h=300&amp;c=0&amp;pid=1.9&amp;rs=0&amp;p=0">
            <a:extLst>
              <a:ext uri="{FF2B5EF4-FFF2-40B4-BE49-F238E27FC236}">
                <a16:creationId xmlns:a16="http://schemas.microsoft.com/office/drawing/2014/main" id="{015CC5B4-4495-43AB-9929-B20F496A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" y="6003235"/>
            <a:ext cx="1115794" cy="6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4" descr="MC900338732[1]">
            <a:extLst>
              <a:ext uri="{FF2B5EF4-FFF2-40B4-BE49-F238E27FC236}">
                <a16:creationId xmlns:a16="http://schemas.microsoft.com/office/drawing/2014/main" id="{327799A9-3635-4260-B3A4-C7D8E993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4" y="6312639"/>
            <a:ext cx="381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MC900133529[1]">
            <a:extLst>
              <a:ext uri="{FF2B5EF4-FFF2-40B4-BE49-F238E27FC236}">
                <a16:creationId xmlns:a16="http://schemas.microsoft.com/office/drawing/2014/main" id="{E1B773CE-1EC2-493B-A69E-85B70629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1" y="6408137"/>
            <a:ext cx="386807" cy="2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40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7454BC-2EEA-4903-A961-4689F3C3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5017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FE025D1-497C-46F4-AB4F-FEA656C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9924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8720B-25F1-4574-A715-B38B2AA7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A976B-B7D3-4864-A043-C49791EA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C2AE4-7300-41F1-8561-2500E5FE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674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D5A36-3163-4F2F-AC2E-3E0E4249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0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11313-9E0F-4E54-8F6B-890C4268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072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2E830-7974-4845-9A40-3B33103B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E549-1C01-4330-A1E9-EFD64169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6F6439-7716-488D-B0C5-AD9705C4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33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8118C-73B9-41B3-88A8-5992D4DB4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54AB6-362D-427D-BCEC-EF4F4469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04" y="-236024"/>
            <a:ext cx="53405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Epochs / Syntax:</a:t>
            </a:r>
            <a:endParaRPr lang="en-US" sz="3600" dirty="0">
              <a:solidFill>
                <a:schemeClr val="accent1">
                  <a:lumMod val="75000"/>
                </a:schemeClr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What is Unicast, Broadcast, Multicast &amp; Anycast? – TechieMaster.in">
            <a:extLst>
              <a:ext uri="{FF2B5EF4-FFF2-40B4-BE49-F238E27FC236}">
                <a16:creationId xmlns:a16="http://schemas.microsoft.com/office/drawing/2014/main" id="{F04D87EE-76BD-4E14-A47D-5723909D2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8"/>
          <a:stretch/>
        </p:blipFill>
        <p:spPr bwMode="auto">
          <a:xfrm>
            <a:off x="864451" y="2640519"/>
            <a:ext cx="5901441" cy="3428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er-to-peer Lending (P2P Lending) | Peer-to-peer Lending (P… | Flickr">
            <a:extLst>
              <a:ext uri="{FF2B5EF4-FFF2-40B4-BE49-F238E27FC236}">
                <a16:creationId xmlns:a16="http://schemas.microsoft.com/office/drawing/2014/main" id="{CE8CEAFA-9508-406C-96C9-F7FE5A0F9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20741" r="7153" b="29313"/>
          <a:stretch/>
        </p:blipFill>
        <p:spPr bwMode="auto">
          <a:xfrm>
            <a:off x="10267452" y="3565848"/>
            <a:ext cx="2030271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86F6-DA47-4363-9B2D-947F104B3728}"/>
              </a:ext>
            </a:extLst>
          </p:cNvPr>
          <p:cNvSpPr txBox="1"/>
          <p:nvPr/>
        </p:nvSpPr>
        <p:spPr>
          <a:xfrm>
            <a:off x="10510417" y="261163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UNICAST = </a:t>
            </a:r>
          </a:p>
        </p:txBody>
      </p:sp>
      <p:pic>
        <p:nvPicPr>
          <p:cNvPr id="6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D90C95EA-3844-4FCB-9D39-3CC221D3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6838294" y="1406276"/>
            <a:ext cx="5237592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191448FE-9A0E-440D-BFDF-301F904B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858407" y="1406276"/>
            <a:ext cx="5918151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B895A-B653-4C7B-BBCC-E0DDE9E82011}"/>
              </a:ext>
            </a:extLst>
          </p:cNvPr>
          <p:cNvSpPr txBox="1"/>
          <p:nvPr/>
        </p:nvSpPr>
        <p:spPr>
          <a:xfrm>
            <a:off x="7103611" y="1967144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10" name="Picture 77" descr="JKUTI1Ps_normal">
            <a:extLst>
              <a:ext uri="{FF2B5EF4-FFF2-40B4-BE49-F238E27FC236}">
                <a16:creationId xmlns:a16="http://schemas.microsoft.com/office/drawing/2014/main" id="{B91F03D0-DD34-4CBE-BF80-8B041F9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1489841"/>
            <a:ext cx="515528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EFF04C99-879A-4229-B8C7-B70180E4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0" y="1422427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1">
            <a:extLst>
              <a:ext uri="{FF2B5EF4-FFF2-40B4-BE49-F238E27FC236}">
                <a16:creationId xmlns:a16="http://schemas.microsoft.com/office/drawing/2014/main" id="{D574A491-01AC-41B8-95D6-1617E4DF1C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87" y="1566744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956" descr="w_01zlzi[1]">
            <a:extLst>
              <a:ext uri="{FF2B5EF4-FFF2-40B4-BE49-F238E27FC236}">
                <a16:creationId xmlns:a16="http://schemas.microsoft.com/office/drawing/2014/main" id="{FC197716-B7E7-4A99-8C2D-FAB56AE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38" y="1440569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81">
            <a:extLst>
              <a:ext uri="{FF2B5EF4-FFF2-40B4-BE49-F238E27FC236}">
                <a16:creationId xmlns:a16="http://schemas.microsoft.com/office/drawing/2014/main" id="{C39E6378-7BBD-4180-89D4-E8871B369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09" y="1581600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81">
            <a:extLst>
              <a:ext uri="{FF2B5EF4-FFF2-40B4-BE49-F238E27FC236}">
                <a16:creationId xmlns:a16="http://schemas.microsoft.com/office/drawing/2014/main" id="{48436384-E3B4-4EBE-B5A7-2589FC7F81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976" y="6474243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j0286851">
            <a:extLst>
              <a:ext uri="{FF2B5EF4-FFF2-40B4-BE49-F238E27FC236}">
                <a16:creationId xmlns:a16="http://schemas.microsoft.com/office/drawing/2014/main" id="{59D10BB8-7CD2-4721-9254-0D6FB89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72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j0286851">
            <a:extLst>
              <a:ext uri="{FF2B5EF4-FFF2-40B4-BE49-F238E27FC236}">
                <a16:creationId xmlns:a16="http://schemas.microsoft.com/office/drawing/2014/main" id="{95637A7B-45A4-4081-BF26-38E9757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41" y="1469617"/>
            <a:ext cx="550723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Seven Layers of Nexus Tritium Simplified – Spaid – Medium">
            <a:extLst>
              <a:ext uri="{FF2B5EF4-FFF2-40B4-BE49-F238E27FC236}">
                <a16:creationId xmlns:a16="http://schemas.microsoft.com/office/drawing/2014/main" id="{EC9CB3A5-9520-4743-A688-897B9DA2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32177" b="8257"/>
          <a:stretch/>
        </p:blipFill>
        <p:spPr bwMode="auto">
          <a:xfrm>
            <a:off x="6823949" y="3591833"/>
            <a:ext cx="3443503" cy="247698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A52FD6-1E2E-4BBC-9636-7794C3596E59}"/>
              </a:ext>
            </a:extLst>
          </p:cNvPr>
          <p:cNvSpPr txBox="1"/>
          <p:nvPr/>
        </p:nvSpPr>
        <p:spPr>
          <a:xfrm>
            <a:off x="0" y="6091384"/>
            <a:ext cx="818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things internet, programmable net of money are formed using: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Epoch Time Cycles to 2) process (not) syntax as instructions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8" name="Group 129">
            <a:extLst>
              <a:ext uri="{FF2B5EF4-FFF2-40B4-BE49-F238E27FC236}">
                <a16:creationId xmlns:a16="http://schemas.microsoft.com/office/drawing/2014/main" id="{C8853889-90FE-4792-BB2C-58C4331685D2}"/>
              </a:ext>
            </a:extLst>
          </p:cNvPr>
          <p:cNvGrpSpPr>
            <a:grpSpLocks/>
          </p:cNvGrpSpPr>
          <p:nvPr/>
        </p:nvGrpSpPr>
        <p:grpSpPr bwMode="auto">
          <a:xfrm>
            <a:off x="10581369" y="4612094"/>
            <a:ext cx="1296714" cy="1358324"/>
            <a:chOff x="-1632" y="1824"/>
            <a:chExt cx="960" cy="993"/>
          </a:xfrm>
        </p:grpSpPr>
        <p:sp>
          <p:nvSpPr>
            <p:cNvPr id="29" name="Text Box 130">
              <a:extLst>
                <a:ext uri="{FF2B5EF4-FFF2-40B4-BE49-F238E27FC236}">
                  <a16:creationId xmlns:a16="http://schemas.microsoft.com/office/drawing/2014/main" id="{D56CB32A-4498-4DD8-8E86-9BC5F740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84" y="2222"/>
              <a:ext cx="1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b="0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9ECDEFD6-FBB7-4362-9F73-CFDFFA21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96" y="21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2F711862-7E9A-4D94-AB36-F7EC6B61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40" y="2016"/>
              <a:ext cx="576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D0C2E97E-56E2-4443-9630-43B56FBD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2" y="1824"/>
              <a:ext cx="960" cy="9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3" name="Text Box 134">
              <a:extLst>
                <a:ext uri="{FF2B5EF4-FFF2-40B4-BE49-F238E27FC236}">
                  <a16:creationId xmlns:a16="http://schemas.microsoft.com/office/drawing/2014/main" id="{6B7ADCA1-FFFD-49BB-BFC1-3107B553E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3" y="2157"/>
              <a:ext cx="2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0</a:t>
              </a:r>
              <a:endParaRPr lang="en-US" altLang="en-US" sz="2000" b="0" dirty="0"/>
            </a:p>
          </p:txBody>
        </p:sp>
        <p:sp>
          <p:nvSpPr>
            <p:cNvPr id="34" name="Text Box 135">
              <a:extLst>
                <a:ext uri="{FF2B5EF4-FFF2-40B4-BE49-F238E27FC236}">
                  <a16:creationId xmlns:a16="http://schemas.microsoft.com/office/drawing/2014/main" id="{0907F171-0C31-4D68-AFFE-F8A87B85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400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5" name="Text Box 136">
              <a:extLst>
                <a:ext uri="{FF2B5EF4-FFF2-40B4-BE49-F238E27FC236}">
                  <a16:creationId xmlns:a16="http://schemas.microsoft.com/office/drawing/2014/main" id="{1EF74002-A314-44AE-AA58-4A8E8CED1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592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  <p:sp>
          <p:nvSpPr>
            <p:cNvPr id="36" name="Text Box 137">
              <a:extLst>
                <a:ext uri="{FF2B5EF4-FFF2-40B4-BE49-F238E27FC236}">
                  <a16:creationId xmlns:a16="http://schemas.microsoft.com/office/drawing/2014/main" id="{E38E56A0-DAC8-4246-A898-B56607B00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016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F60E886F-886A-4AFD-B56E-49D7CFF21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1824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</p:grpSp>
      <p:sp>
        <p:nvSpPr>
          <p:cNvPr id="57" name="Line 63">
            <a:extLst>
              <a:ext uri="{FF2B5EF4-FFF2-40B4-BE49-F238E27FC236}">
                <a16:creationId xmlns:a16="http://schemas.microsoft.com/office/drawing/2014/main" id="{DA120DEA-6B51-4096-9568-C1B97BD27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585" y="3146841"/>
            <a:ext cx="1718046" cy="19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67">
            <a:extLst>
              <a:ext uri="{FF2B5EF4-FFF2-40B4-BE49-F238E27FC236}">
                <a16:creationId xmlns:a16="http://schemas.microsoft.com/office/drawing/2014/main" id="{C5710FFC-0404-4995-870C-5B8B5BA8CF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4548" y="299463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4" descr="http://www.crwr.utexas.edu/gis/gishydro05/Time/RepresentingSpaceAndTime/4Pannel.gif">
            <a:extLst>
              <a:ext uri="{FF2B5EF4-FFF2-40B4-BE49-F238E27FC236}">
                <a16:creationId xmlns:a16="http://schemas.microsoft.com/office/drawing/2014/main" id="{3D15D102-5954-4F0F-A7F8-3E1BB8EF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15669" r="7546" b="61172"/>
          <a:stretch/>
        </p:blipFill>
        <p:spPr bwMode="auto">
          <a:xfrm>
            <a:off x="6805042" y="2627294"/>
            <a:ext cx="1506511" cy="9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j0286851">
            <a:extLst>
              <a:ext uri="{FF2B5EF4-FFF2-40B4-BE49-F238E27FC236}">
                <a16:creationId xmlns:a16="http://schemas.microsoft.com/office/drawing/2014/main" id="{5D044CC0-C024-4794-9E5C-A6E27AC2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3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j0286851">
            <a:extLst>
              <a:ext uri="{FF2B5EF4-FFF2-40B4-BE49-F238E27FC236}">
                <a16:creationId xmlns:a16="http://schemas.microsoft.com/office/drawing/2014/main" id="{5041B1E6-4645-485E-81D0-C2F6AC2C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50" y="147792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SYNTAX DLSU (@syntaxdlsu) | Twitter">
            <a:extLst>
              <a:ext uri="{FF2B5EF4-FFF2-40B4-BE49-F238E27FC236}">
                <a16:creationId xmlns:a16="http://schemas.microsoft.com/office/drawing/2014/main" id="{52848C08-76A9-44B2-A74F-DF35BA3A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84" y="142923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SYNTAX DLSU (@syntaxdlsu) | Twitter">
            <a:extLst>
              <a:ext uri="{FF2B5EF4-FFF2-40B4-BE49-F238E27FC236}">
                <a16:creationId xmlns:a16="http://schemas.microsoft.com/office/drawing/2014/main" id="{F9C9D3E2-F8BF-4B27-8771-719C50AB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9" y="1429234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SYNTAX DLSU (@syntaxdlsu) | Twitter">
            <a:extLst>
              <a:ext uri="{FF2B5EF4-FFF2-40B4-BE49-F238E27FC236}">
                <a16:creationId xmlns:a16="http://schemas.microsoft.com/office/drawing/2014/main" id="{063997B8-9D00-47F0-94C0-5CDEF8E9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46" y="140794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10" descr="bitcoin-blockchain">
            <a:extLst>
              <a:ext uri="{FF2B5EF4-FFF2-40B4-BE49-F238E27FC236}">
                <a16:creationId xmlns:a16="http://schemas.microsoft.com/office/drawing/2014/main" id="{D0CB1DBD-63EC-4CA1-B8AE-5CAFA44F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7" y="2672924"/>
            <a:ext cx="2145195" cy="90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36718AE-807F-43E0-BEE9-D674C5115645}"/>
              </a:ext>
            </a:extLst>
          </p:cNvPr>
          <p:cNvSpPr txBox="1"/>
          <p:nvPr/>
        </p:nvSpPr>
        <p:spPr>
          <a:xfrm>
            <a:off x="8687920" y="6135599"/>
            <a:ext cx="101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Workflow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5AA010-7DCE-4C60-83FE-767F7EE4F04D}"/>
              </a:ext>
            </a:extLst>
          </p:cNvPr>
          <p:cNvSpPr txBox="1"/>
          <p:nvPr/>
        </p:nvSpPr>
        <p:spPr>
          <a:xfrm>
            <a:off x="8811554" y="276247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3" name="Picture 6" descr="SYNTAX DLSU (@syntaxdlsu) | Twitter">
            <a:extLst>
              <a:ext uri="{FF2B5EF4-FFF2-40B4-BE49-F238E27FC236}">
                <a16:creationId xmlns:a16="http://schemas.microsoft.com/office/drawing/2014/main" id="{476E114F-463A-427F-B21E-288DBD25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54" y="2014656"/>
            <a:ext cx="581071" cy="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SYNTAX DLSU (@syntaxdlsu) | Twitter">
            <a:extLst>
              <a:ext uri="{FF2B5EF4-FFF2-40B4-BE49-F238E27FC236}">
                <a16:creationId xmlns:a16="http://schemas.microsoft.com/office/drawing/2014/main" id="{54F9F99A-2375-4235-8B86-E6DA6411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49" y="1970700"/>
            <a:ext cx="610006" cy="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5EDDE6CF-008E-41B1-BA05-26A1B2382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3" y="14841"/>
            <a:ext cx="3075092" cy="13966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12705-3304-4D8E-84D3-C92F5509D6B1}"/>
              </a:ext>
            </a:extLst>
          </p:cNvPr>
          <p:cNvSpPr txBox="1"/>
          <p:nvPr/>
        </p:nvSpPr>
        <p:spPr>
          <a:xfrm>
            <a:off x="9813171" y="434099"/>
            <a:ext cx="2436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Currency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Money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70CD7-3D77-47B8-B091-92CFA90A0764}"/>
              </a:ext>
            </a:extLst>
          </p:cNvPr>
          <p:cNvSpPr txBox="1"/>
          <p:nvPr/>
        </p:nvSpPr>
        <p:spPr>
          <a:xfrm>
            <a:off x="780370" y="949579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the net, net of $ actually work…</a:t>
            </a:r>
          </a:p>
        </p:txBody>
      </p:sp>
      <p:pic>
        <p:nvPicPr>
          <p:cNvPr id="81" name="Picture 6" descr="SYNTAX DLSU (@syntaxdlsu) | Twitter">
            <a:extLst>
              <a:ext uri="{FF2B5EF4-FFF2-40B4-BE49-F238E27FC236}">
                <a16:creationId xmlns:a16="http://schemas.microsoft.com/office/drawing/2014/main" id="{2A15A010-716E-4010-A030-154541F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97" y="21339"/>
            <a:ext cx="822128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956" descr="w_01zlzi[1]">
            <a:extLst>
              <a:ext uri="{FF2B5EF4-FFF2-40B4-BE49-F238E27FC236}">
                <a16:creationId xmlns:a16="http://schemas.microsoft.com/office/drawing/2014/main" id="{E0783BCF-C5DC-4922-919C-51A078C3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29163"/>
            <a:ext cx="831580" cy="9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63" descr="CryptoNotify">
            <a:extLst>
              <a:ext uri="{FF2B5EF4-FFF2-40B4-BE49-F238E27FC236}">
                <a16:creationId xmlns:a16="http://schemas.microsoft.com/office/drawing/2014/main" id="{084C3A41-6738-4ACE-9791-D5E1F58E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68" y="2639545"/>
            <a:ext cx="1080278" cy="160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678A-5F3A-4550-926A-5E46FB7CF721}"/>
              </a:ext>
            </a:extLst>
          </p:cNvPr>
          <p:cNvSpPr txBox="1"/>
          <p:nvPr/>
        </p:nvSpPr>
        <p:spPr>
          <a:xfrm>
            <a:off x="10458491" y="5868913"/>
            <a:ext cx="170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0 = Genesis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Epoch</a:t>
            </a:r>
          </a:p>
        </p:txBody>
      </p:sp>
      <p:pic>
        <p:nvPicPr>
          <p:cNvPr id="69" name="Picture 84" descr="globe">
            <a:extLst>
              <a:ext uri="{FF2B5EF4-FFF2-40B4-BE49-F238E27FC236}">
                <a16:creationId xmlns:a16="http://schemas.microsoft.com/office/drawing/2014/main" id="{BFA92943-FFD4-4DFE-87F1-EBD0763E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9" y="2345"/>
            <a:ext cx="2300381" cy="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03" descr="rgfiahjg[1]">
            <a:extLst>
              <a:ext uri="{FF2B5EF4-FFF2-40B4-BE49-F238E27FC236}">
                <a16:creationId xmlns:a16="http://schemas.microsoft.com/office/drawing/2014/main" id="{EDF50AA8-C812-4713-8322-D1AA7046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8" y="140150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03" descr="rgfiahjg[1]">
            <a:extLst>
              <a:ext uri="{FF2B5EF4-FFF2-40B4-BE49-F238E27FC236}">
                <a16:creationId xmlns:a16="http://schemas.microsoft.com/office/drawing/2014/main" id="{7F48BC61-BD04-49C7-995B-4D50B0F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80" y="132917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91637AB-0AD7-4C83-9CCA-7BD1022C73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1725592" y="831599"/>
            <a:ext cx="402576" cy="3429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703C894-18D8-456E-94A2-FE8D7439318A}"/>
              </a:ext>
            </a:extLst>
          </p:cNvPr>
          <p:cNvSpPr txBox="1"/>
          <p:nvPr/>
        </p:nvSpPr>
        <p:spPr>
          <a:xfrm>
            <a:off x="1811815" y="1940877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80" name="Picture 84" descr="globe">
            <a:extLst>
              <a:ext uri="{FF2B5EF4-FFF2-40B4-BE49-F238E27FC236}">
                <a16:creationId xmlns:a16="http://schemas.microsoft.com/office/drawing/2014/main" id="{0B8D4BF4-42DE-439D-9DB1-FEF23B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01025"/>
            <a:ext cx="1843286" cy="4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03" descr="rgfiahjg[1]">
            <a:extLst>
              <a:ext uri="{FF2B5EF4-FFF2-40B4-BE49-F238E27FC236}">
                <a16:creationId xmlns:a16="http://schemas.microsoft.com/office/drawing/2014/main" id="{3E8230CA-18B3-41EE-98F2-457195F2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85253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03" descr="rgfiahjg[1]">
            <a:extLst>
              <a:ext uri="{FF2B5EF4-FFF2-40B4-BE49-F238E27FC236}">
                <a16:creationId xmlns:a16="http://schemas.microsoft.com/office/drawing/2014/main" id="{3B935858-2BDC-4090-9055-2E5F6CD5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04" y="6490962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81">
            <a:extLst>
              <a:ext uri="{FF2B5EF4-FFF2-40B4-BE49-F238E27FC236}">
                <a16:creationId xmlns:a16="http://schemas.microsoft.com/office/drawing/2014/main" id="{04B3C04B-81DE-4979-8A88-B775518350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35" y="1582649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6" descr="SYNTAX DLSU (@syntaxdlsu) | Twitter">
            <a:extLst>
              <a:ext uri="{FF2B5EF4-FFF2-40B4-BE49-F238E27FC236}">
                <a16:creationId xmlns:a16="http://schemas.microsoft.com/office/drawing/2014/main" id="{ABB7E127-92C3-4C19-9879-23D92DCA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71" y="6106723"/>
            <a:ext cx="737037" cy="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03" descr="rgfiahjg[1]">
            <a:extLst>
              <a:ext uri="{FF2B5EF4-FFF2-40B4-BE49-F238E27FC236}">
                <a16:creationId xmlns:a16="http://schemas.microsoft.com/office/drawing/2014/main" id="{9DBCF4C0-B18D-4FF4-A394-23E269E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" y="2703417"/>
            <a:ext cx="413146" cy="4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 descr="j0286851">
            <a:extLst>
              <a:ext uri="{FF2B5EF4-FFF2-40B4-BE49-F238E27FC236}">
                <a16:creationId xmlns:a16="http://schemas.microsoft.com/office/drawing/2014/main" id="{1B01D1D1-5484-4B49-A061-EC98F9D0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8" y="2671555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3BA9B-D210-4A42-91F5-3FF315A0BEA5}"/>
              </a:ext>
            </a:extLst>
          </p:cNvPr>
          <p:cNvSpPr txBox="1"/>
          <p:nvPr/>
        </p:nvSpPr>
        <p:spPr>
          <a:xfrm>
            <a:off x="7755983" y="3538630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 / Any / Broadcast</a:t>
            </a:r>
          </a:p>
        </p:txBody>
      </p:sp>
      <p:pic>
        <p:nvPicPr>
          <p:cNvPr id="92" name="Picture 62" descr="ANd9GcQTvaDnC5PecRtWptpQ4kNwHvylBZtQ5KFpN3z-X3J9K_Ek2rbU">
            <a:extLst>
              <a:ext uri="{FF2B5EF4-FFF2-40B4-BE49-F238E27FC236}">
                <a16:creationId xmlns:a16="http://schemas.microsoft.com/office/drawing/2014/main" id="{7E0C914F-35AC-4FF5-9381-81A3D9F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4" y="2675415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2" descr="ANd9GcQTvaDnC5PecRtWptpQ4kNwHvylBZtQ5KFpN3z-X3J9K_Ek2rbU">
            <a:extLst>
              <a:ext uri="{FF2B5EF4-FFF2-40B4-BE49-F238E27FC236}">
                <a16:creationId xmlns:a16="http://schemas.microsoft.com/office/drawing/2014/main" id="{4F479963-C723-49E9-9865-83CC57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34" y="1463677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7" descr="JKUTI1Ps_normal">
            <a:extLst>
              <a:ext uri="{FF2B5EF4-FFF2-40B4-BE49-F238E27FC236}">
                <a16:creationId xmlns:a16="http://schemas.microsoft.com/office/drawing/2014/main" id="{DAE40B07-3A7B-4E30-8F18-C7119F59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6" y="2855956"/>
            <a:ext cx="492412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97E384-B5B4-4F53-A4C7-85B84D1EA2AA}"/>
              </a:ext>
            </a:extLst>
          </p:cNvPr>
          <p:cNvSpPr txBox="1"/>
          <p:nvPr/>
        </p:nvSpPr>
        <p:spPr>
          <a:xfrm>
            <a:off x="9635819" y="600991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303" descr="rgfiahjg[1]">
            <a:extLst>
              <a:ext uri="{FF2B5EF4-FFF2-40B4-BE49-F238E27FC236}">
                <a16:creationId xmlns:a16="http://schemas.microsoft.com/office/drawing/2014/main" id="{8772328F-0C91-47D1-B39C-9D708E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3210648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CF1FB-E78C-4638-80C8-4BB903306481}"/>
              </a:ext>
            </a:extLst>
          </p:cNvPr>
          <p:cNvSpPr txBox="1"/>
          <p:nvPr/>
        </p:nvSpPr>
        <p:spPr>
          <a:xfrm>
            <a:off x="7502505" y="32631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91C3B0-EF0E-4A0F-B188-DF3618D75620}"/>
              </a:ext>
            </a:extLst>
          </p:cNvPr>
          <p:cNvSpPr txBox="1"/>
          <p:nvPr/>
        </p:nvSpPr>
        <p:spPr>
          <a:xfrm>
            <a:off x="10210893" y="3314167"/>
            <a:ext cx="21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Epochs…Time is $$$</a:t>
            </a:r>
          </a:p>
        </p:txBody>
      </p:sp>
      <p:sp>
        <p:nvSpPr>
          <p:cNvPr id="97" name="Line 67">
            <a:extLst>
              <a:ext uri="{FF2B5EF4-FFF2-40B4-BE49-F238E27FC236}">
                <a16:creationId xmlns:a16="http://schemas.microsoft.com/office/drawing/2014/main" id="{E23A0F97-254F-4CA2-A27F-E969E9FF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341" y="2999935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B1F5108C-94E0-44C8-8B7D-57DF76683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682" y="3007882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A2DBEE68-147A-4DC4-8983-27F10FE86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8229" y="300919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42C6EB31-1A87-4F32-90A7-B3FC7AF6A0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80752" y="3017154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6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C1AA88-D61B-4CDE-8862-0A1E42A4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0189D-74DC-4429-8FA2-397382C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778C01-8BFB-4667-B432-8F28FE21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12CCE2C-3E22-4190-9283-7FC905B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6653"/>
            <a:ext cx="8868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597A-62D6-4BA5-B3EF-82933101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DE26-3C38-4291-B50F-07716B7E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A6C4C-8FF3-4CD6-B2B3-6EDA30BD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B1346B-3407-4521-9E4E-27A93FAF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250</Words>
  <Application>Microsoft Office PowerPoint</Application>
  <PresentationFormat>Widescreen</PresentationFormat>
  <Paragraphs>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Epoch Time Cycles / Syntax</vt:lpstr>
      <vt:lpstr>Time Epochs / Syntax: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Time Cycles / Syntax</dc:title>
  <dc:creator>Steven McGee</dc:creator>
  <cp:lastModifiedBy>Steven McGee</cp:lastModifiedBy>
  <cp:revision>133</cp:revision>
  <dcterms:created xsi:type="dcterms:W3CDTF">2019-09-30T14:30:57Z</dcterms:created>
  <dcterms:modified xsi:type="dcterms:W3CDTF">2020-02-28T14:21:42Z</dcterms:modified>
</cp:coreProperties>
</file>